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73" r:id="rId3"/>
    <p:sldId id="270" r:id="rId4"/>
    <p:sldId id="274" r:id="rId5"/>
    <p:sldId id="258" r:id="rId6"/>
    <p:sldId id="261" r:id="rId7"/>
    <p:sldId id="271" r:id="rId8"/>
    <p:sldId id="272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50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ru-RU"/>
              <a:t>17.10.2018</a:t>
            </a:r>
          </a:p>
        </p:txBody>
      </p:sp>
      <p:sp>
        <p:nvSpPr>
          <p:cNvPr id="4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7456729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17.10.2018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9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17.10.2018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6388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08717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-sport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mailto:ucnvs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Автономная некоммерческая организация дополнительного образования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                        </a:t>
            </a:r>
            <a:r>
              <a:rPr lang="ru-RU" sz="2800" dirty="0">
                <a:solidFill>
                  <a:srgbClr val="000000"/>
                </a:solidFill>
              </a:rPr>
              <a:t>Учебный центр </a:t>
            </a:r>
            <a:r>
              <a:rPr lang="ru-RU" sz="2800" dirty="0" err="1">
                <a:solidFill>
                  <a:srgbClr val="000000"/>
                </a:solidFill>
              </a:rPr>
              <a:t>новационных</a:t>
            </a:r>
            <a:r>
              <a:rPr lang="ru-RU" sz="2800" dirty="0">
                <a:solidFill>
                  <a:srgbClr val="000000"/>
                </a:solidFill>
              </a:rPr>
              <a:t> видов спорта</a:t>
            </a:r>
            <a:r>
              <a:rPr lang="ru-RU" sz="1400" dirty="0">
                <a:solidFill>
                  <a:srgbClr val="000000"/>
                </a:solidFill>
              </a:rPr>
              <a:t>  	(</a:t>
            </a:r>
            <a:r>
              <a:rPr lang="ru-RU" sz="1400" dirty="0" err="1">
                <a:solidFill>
                  <a:srgbClr val="000000"/>
                </a:solidFill>
              </a:rPr>
              <a:t>правоприемник</a:t>
            </a:r>
            <a:r>
              <a:rPr lang="ru-RU" sz="1400" dirty="0">
                <a:solidFill>
                  <a:srgbClr val="000000"/>
                </a:solidFill>
              </a:rPr>
              <a:t> НЧУДО «Учебный центр неолимпийских видов спорта)</a:t>
            </a:r>
            <a:endParaRPr lang="ru-RU" sz="36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ОСНОВНЫЕ ФОРМЫ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УЧЕБНО-МЕТОДИЧЕСКИХ МЕРОПРИЯТИЙ</a:t>
            </a:r>
          </a:p>
          <a:p>
            <a:pPr algn="ctr"/>
            <a:r>
              <a:rPr lang="ru-RU" dirty="0" smtClean="0"/>
              <a:t>Краткосрочные  семинары и курсы повышения квалификации</a:t>
            </a:r>
          </a:p>
          <a:p>
            <a:pPr algn="ctr"/>
            <a:r>
              <a:rPr lang="ru-RU" dirty="0" smtClean="0"/>
              <a:t>Мастер-классы и тренинги</a:t>
            </a:r>
          </a:p>
          <a:p>
            <a:pPr algn="ctr"/>
            <a:r>
              <a:rPr lang="ru-RU" dirty="0" smtClean="0"/>
              <a:t>Программа профессиональной переподготовки </a:t>
            </a:r>
            <a:endParaRPr lang="ru-RU" dirty="0"/>
          </a:p>
        </p:txBody>
      </p:sp>
      <p:pic>
        <p:nvPicPr>
          <p:cNvPr id="9223" name="Picture 4" descr="Логотип обреза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6693" y="5949280"/>
            <a:ext cx="617065" cy="90872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1" y="5884467"/>
            <a:ext cx="890139" cy="878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753" y="5877346"/>
            <a:ext cx="890093" cy="8779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00063" y="268871"/>
            <a:ext cx="8286750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Стоимость обучения</a:t>
            </a:r>
          </a:p>
        </p:txBody>
      </p:sp>
      <p:pic>
        <p:nvPicPr>
          <p:cNvPr id="13315" name="Picture 3" descr="ye4XkLAMmK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63" y="4273550"/>
            <a:ext cx="3446462" cy="2584450"/>
          </a:xfrm>
          <a:prstGeom prst="rect">
            <a:avLst/>
          </a:prstGeom>
          <a:noFill/>
        </p:spPr>
      </p:pic>
      <p:sp>
        <p:nvSpPr>
          <p:cNvPr id="7" name="Rectangle 4"/>
          <p:cNvSpPr/>
          <p:nvPr/>
        </p:nvSpPr>
        <p:spPr>
          <a:xfrm>
            <a:off x="500063" y="1857375"/>
            <a:ext cx="828675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/>
              <a:t>*Краткосрочные </a:t>
            </a:r>
            <a:r>
              <a:rPr lang="ru-RU" sz="2400" b="1" dirty="0"/>
              <a:t>семинары и консультации </a:t>
            </a:r>
            <a:endParaRPr lang="ru-RU" sz="2400" b="1" dirty="0" smtClean="0"/>
          </a:p>
          <a:p>
            <a:pPr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  </a:t>
            </a:r>
            <a:r>
              <a:rPr lang="ru-RU" sz="2400" b="1" dirty="0"/>
              <a:t>3500-4500 </a:t>
            </a:r>
            <a:r>
              <a:rPr lang="ru-RU" sz="2400" b="1" dirty="0" err="1"/>
              <a:t>руб</a:t>
            </a:r>
            <a:r>
              <a:rPr lang="ru-RU" sz="2400" b="1" dirty="0"/>
              <a:t> </a:t>
            </a:r>
          </a:p>
          <a:p>
            <a:pPr>
              <a:defRPr/>
            </a:pPr>
            <a:r>
              <a:rPr lang="ru-RU" sz="2400" b="1" dirty="0" smtClean="0"/>
              <a:t>*Курсы </a:t>
            </a:r>
            <a:r>
              <a:rPr lang="ru-RU" sz="2400" b="1" dirty="0"/>
              <a:t>повышения квалификации </a:t>
            </a:r>
            <a:endParaRPr lang="ru-RU" sz="2400" b="1" dirty="0" smtClean="0"/>
          </a:p>
          <a:p>
            <a:pPr>
              <a:defRPr/>
            </a:pPr>
            <a:r>
              <a:rPr lang="ru-RU" sz="2400" b="1" dirty="0" smtClean="0"/>
              <a:t>  (72 часа) – 15000-18000 </a:t>
            </a:r>
            <a:r>
              <a:rPr lang="ru-RU" sz="2400" b="1" dirty="0" err="1" smtClean="0"/>
              <a:t>руб</a:t>
            </a:r>
            <a:r>
              <a:rPr lang="ru-RU" sz="2400" b="1" dirty="0" smtClean="0"/>
              <a:t> </a:t>
            </a:r>
          </a:p>
          <a:p>
            <a:pPr>
              <a:defRPr/>
            </a:pPr>
            <a:r>
              <a:rPr lang="ru-RU" sz="2400" b="1" dirty="0" smtClean="0"/>
              <a:t>*Профессиональная </a:t>
            </a:r>
            <a:r>
              <a:rPr lang="ru-RU" sz="2400" b="1" dirty="0"/>
              <a:t>переподготовка </a:t>
            </a:r>
          </a:p>
          <a:p>
            <a:pPr>
              <a:defRPr/>
            </a:pPr>
            <a:r>
              <a:rPr lang="ru-RU" sz="2400" b="1" dirty="0" smtClean="0"/>
              <a:t>  (</a:t>
            </a:r>
            <a:r>
              <a:rPr lang="ru-RU" sz="2400" b="1" dirty="0"/>
              <a:t>300 часов) – 40000-50000 руб.</a:t>
            </a:r>
          </a:p>
        </p:txBody>
      </p:sp>
      <p:pic>
        <p:nvPicPr>
          <p:cNvPr id="13317" name="Picture 4" descr="Логотип обреза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5786438"/>
            <a:ext cx="531813" cy="782637"/>
          </a:xfrm>
          <a:prstGeom prst="rect">
            <a:avLst/>
          </a:prstGeom>
          <a:noFill/>
        </p:spPr>
      </p:pic>
      <p:pic>
        <p:nvPicPr>
          <p:cNvPr id="13318" name="Picture 6" descr="Логотип обреза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857875"/>
            <a:ext cx="531813" cy="7826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Контактная информация 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en-US" b="1" dirty="0">
              <a:solidFill>
                <a:schemeClr val="dk1"/>
              </a:solidFill>
              <a:latin typeface="+mn-lt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b="1" dirty="0">
              <a:solidFill>
                <a:schemeClr val="dk1"/>
              </a:solidFill>
              <a:latin typeface="+mn-lt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</a:rPr>
              <a:t>Сайт – </a:t>
            </a:r>
            <a:r>
              <a:rPr lang="en-US" b="1" dirty="0">
                <a:solidFill>
                  <a:schemeClr val="dk1"/>
                </a:solidFill>
                <a:latin typeface="+mn-lt"/>
                <a:hlinkClick r:id="rId3"/>
              </a:rPr>
              <a:t>www.edu-sports.ru</a:t>
            </a:r>
            <a:r>
              <a:rPr lang="en-US" b="1" dirty="0">
                <a:solidFill>
                  <a:schemeClr val="dk1"/>
                </a:solidFill>
                <a:latin typeface="+mn-lt"/>
              </a:rPr>
              <a:t>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</a:rPr>
              <a:t>Е-</a:t>
            </a:r>
            <a:r>
              <a:rPr lang="en-US" b="1" dirty="0">
                <a:solidFill>
                  <a:schemeClr val="dk1"/>
                </a:solidFill>
                <a:latin typeface="+mn-lt"/>
              </a:rPr>
              <a:t>mail – </a:t>
            </a:r>
            <a:r>
              <a:rPr lang="en-US" b="1" dirty="0">
                <a:solidFill>
                  <a:schemeClr val="dk1"/>
                </a:solidFill>
                <a:latin typeface="+mn-lt"/>
                <a:hlinkClick r:id="rId4"/>
              </a:rPr>
              <a:t>ucnvs@mail.ru</a:t>
            </a:r>
            <a:r>
              <a:rPr lang="en-US" b="1" dirty="0">
                <a:solidFill>
                  <a:schemeClr val="dk1"/>
                </a:solidFill>
                <a:latin typeface="+mn-lt"/>
              </a:rPr>
              <a:t>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</a:rPr>
              <a:t>Телефон </a:t>
            </a:r>
            <a:r>
              <a:rPr lang="en-US" b="1" dirty="0">
                <a:solidFill>
                  <a:schemeClr val="dk1"/>
                </a:solidFill>
                <a:latin typeface="+mn-lt"/>
              </a:rPr>
              <a:t>– 8(964)7973876</a:t>
            </a:r>
            <a:endParaRPr lang="ru-RU" b="1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14340" name="Picture 4" descr="Логотип обреза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857875"/>
            <a:ext cx="531813" cy="782638"/>
          </a:xfrm>
          <a:prstGeom prst="rect">
            <a:avLst/>
          </a:prstGeom>
          <a:noFill/>
        </p:spPr>
      </p:pic>
      <p:pic>
        <p:nvPicPr>
          <p:cNvPr id="14341" name="Picture 5" descr="Логотип обреза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5857875"/>
            <a:ext cx="531812" cy="7826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ИТОГАМ 2022-23 УЧЕБНОГО ГОДА</a:t>
            </a:r>
            <a:endParaRPr lang="ru-RU" sz="28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sz="half" idx="1"/>
          </p:nvPr>
        </p:nvSpPr>
        <p:spPr bwMode="auto"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None/>
              <a:defRPr/>
            </a:pPr>
            <a:endParaRPr lang="ru-RU" sz="2000" b="1" u="sng" dirty="0" smtClean="0">
              <a:solidFill>
                <a:srgbClr val="FF9900"/>
              </a:solidFill>
              <a:latin typeface="PT Sans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Судейские семинары и тренинги   </a:t>
            </a:r>
          </a:p>
          <a:p>
            <a:pPr marL="0" indent="0" algn="ctr" eaLnBrk="1" hangingPunct="1">
              <a:buNone/>
              <a:defRPr/>
            </a:pPr>
            <a:endParaRPr lang="ru-RU" sz="2000" b="1" dirty="0" smtClean="0">
              <a:solidFill>
                <a:schemeClr val="accent1"/>
              </a:solidFill>
              <a:latin typeface="PT Sans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Краткосрочные курсы по основам </a:t>
            </a:r>
            <a:r>
              <a:rPr lang="ru-RU" sz="2000" b="1" dirty="0" err="1" smtClean="0">
                <a:solidFill>
                  <a:schemeClr val="accent1"/>
                </a:solidFill>
                <a:latin typeface="PT Sans"/>
              </a:rPr>
              <a:t>чирлидинга</a:t>
            </a:r>
            <a:endParaRPr lang="ru-RU" sz="2000" b="1" dirty="0" smtClean="0">
              <a:solidFill>
                <a:schemeClr val="accent1"/>
              </a:solidFill>
              <a:latin typeface="PT Sans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ru-RU" sz="2000" b="1" dirty="0" smtClean="0">
              <a:solidFill>
                <a:schemeClr val="accent1"/>
              </a:solidFill>
              <a:latin typeface="PT Sans"/>
            </a:endParaRP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Программа повышения квалификации </a:t>
            </a:r>
          </a:p>
          <a:p>
            <a:pPr marL="0" indent="0" algn="ctr" eaLnBrk="1" hangingPunct="1"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«Физическая культура и спорт. Тренер по </a:t>
            </a:r>
            <a:r>
              <a:rPr lang="ru-RU" sz="2000" b="1" dirty="0" err="1" smtClean="0">
                <a:solidFill>
                  <a:schemeClr val="accent1"/>
                </a:solidFill>
                <a:latin typeface="PT Sans"/>
              </a:rPr>
              <a:t>чирлидингу</a:t>
            </a: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 (</a:t>
            </a:r>
            <a:r>
              <a:rPr lang="ru-RU" sz="2000" b="1" dirty="0" err="1" smtClean="0">
                <a:solidFill>
                  <a:schemeClr val="accent1"/>
                </a:solidFill>
                <a:latin typeface="PT Sans"/>
              </a:rPr>
              <a:t>чир</a:t>
            </a: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 спорту)</a:t>
            </a: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endParaRPr lang="ru-RU" sz="2000" b="1" dirty="0" smtClean="0">
              <a:solidFill>
                <a:schemeClr val="accent1"/>
              </a:solidFill>
              <a:latin typeface="PT Sans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 smtClean="0">
              <a:solidFill>
                <a:schemeClr val="dk1"/>
              </a:solidFill>
              <a:latin typeface="+mn-lt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 smtClean="0">
              <a:solidFill>
                <a:schemeClr val="dk1"/>
              </a:solidFill>
              <a:latin typeface="+mn-lt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>
              <a:solidFill>
                <a:schemeClr val="dk1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dk1"/>
                </a:solidFill>
                <a:latin typeface="+mn-lt"/>
              </a:rPr>
              <a:t>Судейский комитет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 smtClean="0">
              <a:solidFill>
                <a:schemeClr val="dk1"/>
              </a:solidFill>
              <a:latin typeface="+mn-lt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dk1"/>
                </a:solidFill>
                <a:latin typeface="+mn-lt"/>
              </a:rPr>
              <a:t>13 человек - Пермь</a:t>
            </a:r>
            <a:endParaRPr lang="ru-RU" sz="2400" b="1" dirty="0" smtClean="0">
              <a:solidFill>
                <a:schemeClr val="dk1"/>
              </a:solidFill>
              <a:latin typeface="+mn-lt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latin typeface="+mn-lt"/>
              </a:rPr>
              <a:t>20 человек</a:t>
            </a:r>
            <a:r>
              <a:rPr lang="ru-RU" sz="2400" b="1" dirty="0" smtClean="0"/>
              <a:t>- Москва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 smtClean="0">
              <a:latin typeface="+mn-lt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 smtClean="0">
              <a:solidFill>
                <a:schemeClr val="dk1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dk1"/>
                </a:solidFill>
                <a:latin typeface="+mn-lt"/>
              </a:rPr>
              <a:t>23 </a:t>
            </a:r>
            <a:r>
              <a:rPr lang="ru-RU" sz="2400" b="1" dirty="0" smtClean="0">
                <a:solidFill>
                  <a:schemeClr val="dk1"/>
                </a:solidFill>
                <a:latin typeface="+mn-lt"/>
              </a:rPr>
              <a:t>человека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>
              <a:solidFill>
                <a:schemeClr val="dk1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0746"/>
            <a:ext cx="725487" cy="1066892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 bwMode="auto">
          <a:xfrm>
            <a:off x="4075133" y="2175958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007" y="3331869"/>
            <a:ext cx="993734" cy="518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910" y="4729016"/>
            <a:ext cx="999831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74424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                                             Автономная </a:t>
            </a:r>
            <a:r>
              <a:rPr lang="ru-RU" sz="1400" dirty="0">
                <a:solidFill>
                  <a:srgbClr val="000000"/>
                </a:solidFill>
              </a:rPr>
              <a:t>некоммерческая организация дополнительного образования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 smtClean="0">
                <a:solidFill>
                  <a:srgbClr val="000000"/>
                </a:solidFill>
              </a:rPr>
              <a:t>                        </a:t>
            </a:r>
            <a:r>
              <a:rPr lang="ru-RU" sz="2800" dirty="0" smtClean="0">
                <a:solidFill>
                  <a:srgbClr val="000000"/>
                </a:solidFill>
              </a:rPr>
              <a:t>Учебный </a:t>
            </a:r>
            <a:r>
              <a:rPr lang="ru-RU" sz="2800" dirty="0">
                <a:solidFill>
                  <a:srgbClr val="000000"/>
                </a:solidFill>
              </a:rPr>
              <a:t>центр </a:t>
            </a:r>
            <a:r>
              <a:rPr lang="ru-RU" sz="2800" dirty="0" err="1">
                <a:solidFill>
                  <a:srgbClr val="000000"/>
                </a:solidFill>
              </a:rPr>
              <a:t>новационных</a:t>
            </a:r>
            <a:r>
              <a:rPr lang="ru-RU" sz="2800" dirty="0">
                <a:solidFill>
                  <a:srgbClr val="000000"/>
                </a:solidFill>
              </a:rPr>
              <a:t> видов </a:t>
            </a:r>
            <a:r>
              <a:rPr lang="ru-RU" sz="2800" dirty="0" smtClean="0">
                <a:solidFill>
                  <a:srgbClr val="000000"/>
                </a:solidFill>
              </a:rPr>
              <a:t>спорта</a:t>
            </a:r>
            <a:r>
              <a:rPr lang="ru-RU" sz="1400" dirty="0" smtClean="0">
                <a:solidFill>
                  <a:srgbClr val="000000"/>
                </a:solidFill>
              </a:rPr>
              <a:t>  	(</a:t>
            </a:r>
            <a:r>
              <a:rPr lang="ru-RU" sz="1400" dirty="0" err="1" smtClean="0">
                <a:solidFill>
                  <a:srgbClr val="000000"/>
                </a:solidFill>
              </a:rPr>
              <a:t>правоприемник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НЧУДО «Учебный центр неолимпийских видов </a:t>
            </a:r>
            <a:r>
              <a:rPr lang="ru-RU" sz="1400" dirty="0" smtClean="0">
                <a:solidFill>
                  <a:srgbClr val="000000"/>
                </a:solidFill>
              </a:rPr>
              <a:t>спорта)</a:t>
            </a:r>
            <a:endParaRPr lang="ru-RU" sz="54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sz="half" idx="1"/>
          </p:nvPr>
        </p:nvSpPr>
        <p:spPr bwMode="auto"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None/>
              <a:defRPr/>
            </a:pPr>
            <a:endParaRPr lang="ru-RU" sz="2000" b="1" u="sng" dirty="0" smtClean="0">
              <a:solidFill>
                <a:srgbClr val="FF9900"/>
              </a:solidFill>
              <a:latin typeface="PT Sans"/>
            </a:endParaRPr>
          </a:p>
          <a:p>
            <a:pPr marL="0" indent="0" algn="ctr" eaLnBrk="1" hangingPunct="1">
              <a:buNone/>
              <a:defRPr/>
            </a:pPr>
            <a:r>
              <a:rPr lang="ru-RU" sz="2000" b="1" u="sng" dirty="0" smtClean="0">
                <a:solidFill>
                  <a:srgbClr val="0070C0"/>
                </a:solidFill>
                <a:latin typeface="PT Sans"/>
              </a:rPr>
              <a:t>Федеральный </a:t>
            </a:r>
            <a:r>
              <a:rPr lang="ru-RU" sz="2000" b="1" u="sng" dirty="0">
                <a:solidFill>
                  <a:srgbClr val="0070C0"/>
                </a:solidFill>
                <a:latin typeface="PT Sans"/>
              </a:rPr>
              <a:t>закон </a:t>
            </a:r>
            <a:endParaRPr lang="ru-RU" sz="2000" b="1" u="sng" dirty="0" smtClean="0">
              <a:solidFill>
                <a:srgbClr val="0070C0"/>
              </a:solidFill>
              <a:latin typeface="PT Sans"/>
            </a:endParaRPr>
          </a:p>
          <a:p>
            <a:pPr marL="0" indent="0" algn="ctr" eaLnBrk="1" hangingPunct="1">
              <a:buNone/>
              <a:defRPr/>
            </a:pPr>
            <a:r>
              <a:rPr lang="ru-RU" sz="2000" b="1" u="sng" dirty="0" smtClean="0">
                <a:solidFill>
                  <a:srgbClr val="0070C0"/>
                </a:solidFill>
                <a:latin typeface="PT Sans"/>
              </a:rPr>
              <a:t>от </a:t>
            </a:r>
            <a:r>
              <a:rPr lang="ru-RU" sz="2000" b="1" u="sng" dirty="0">
                <a:solidFill>
                  <a:srgbClr val="0070C0"/>
                </a:solidFill>
                <a:latin typeface="PT Sans"/>
              </a:rPr>
              <a:t>29.12.2012 N </a:t>
            </a:r>
            <a:r>
              <a:rPr lang="ru-RU" sz="2000" b="1" u="sng" dirty="0" smtClean="0">
                <a:solidFill>
                  <a:srgbClr val="0070C0"/>
                </a:solidFill>
                <a:latin typeface="PT Sans"/>
              </a:rPr>
              <a:t>273-ФЗ</a:t>
            </a:r>
          </a:p>
          <a:p>
            <a:pPr marL="0" indent="0" algn="ctr" eaLnBrk="1" hangingPunct="1">
              <a:buNone/>
              <a:defRPr/>
            </a:pPr>
            <a:r>
              <a:rPr lang="ru-RU" sz="2000" b="1" u="sng" dirty="0" smtClean="0">
                <a:solidFill>
                  <a:srgbClr val="0070C0"/>
                </a:solidFill>
                <a:latin typeface="PT Sans"/>
              </a:rPr>
              <a:t> </a:t>
            </a:r>
            <a:r>
              <a:rPr lang="ru-RU" sz="2000" b="1" u="sng" dirty="0">
                <a:solidFill>
                  <a:srgbClr val="0070C0"/>
                </a:solidFill>
                <a:latin typeface="PT Sans"/>
              </a:rPr>
              <a:t>(ред. от 17.02.2023</a:t>
            </a:r>
            <a:r>
              <a:rPr lang="ru-RU" sz="2000" b="1" u="sng" dirty="0" smtClean="0">
                <a:solidFill>
                  <a:srgbClr val="0070C0"/>
                </a:solidFill>
                <a:latin typeface="PT Sans"/>
              </a:rPr>
              <a:t>)</a:t>
            </a:r>
          </a:p>
          <a:p>
            <a:pPr marL="0" indent="0" algn="ctr" eaLnBrk="1" hangingPunct="1">
              <a:buNone/>
              <a:defRPr/>
            </a:pPr>
            <a:r>
              <a:rPr lang="ru-RU" sz="2000" b="1" u="sng" dirty="0" smtClean="0">
                <a:solidFill>
                  <a:srgbClr val="0070C0"/>
                </a:solidFill>
                <a:latin typeface="PT Sans"/>
              </a:rPr>
              <a:t> «Об </a:t>
            </a:r>
            <a:r>
              <a:rPr lang="ru-RU" sz="2000" b="1" u="sng" dirty="0">
                <a:solidFill>
                  <a:srgbClr val="0070C0"/>
                </a:solidFill>
                <a:latin typeface="PT Sans"/>
              </a:rPr>
              <a:t>образовании в Российской </a:t>
            </a:r>
            <a:r>
              <a:rPr lang="ru-RU" sz="2000" b="1" u="sng" dirty="0" smtClean="0">
                <a:solidFill>
                  <a:srgbClr val="0070C0"/>
                </a:solidFill>
                <a:latin typeface="PT Sans"/>
              </a:rPr>
              <a:t>Федерации» </a:t>
            </a:r>
          </a:p>
          <a:p>
            <a:pPr algn="ctr" eaLnBrk="1" hangingPunct="1">
              <a:defRPr/>
            </a:pPr>
            <a:endParaRPr lang="ru-RU" sz="2000" b="1" u="sng" dirty="0">
              <a:solidFill>
                <a:srgbClr val="FF9900"/>
              </a:solidFill>
              <a:latin typeface="PT Sans"/>
            </a:endParaRPr>
          </a:p>
          <a:p>
            <a:pPr marL="0" indent="0" algn="ctr" eaLnBrk="1" hangingPunct="1">
              <a:buNone/>
              <a:defRPr/>
            </a:pPr>
            <a:r>
              <a:rPr lang="ru-RU" sz="2000" dirty="0">
                <a:solidFill>
                  <a:srgbClr val="C00000"/>
                </a:solidFill>
              </a:rPr>
              <a:t>Статья 76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 eaLnBrk="1" hangingPunct="1"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Дополнительное профессиональное 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образование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marL="0" indent="0" algn="ctr" eaLnBrk="1" hangingPunct="1">
              <a:buNone/>
              <a:defRPr/>
            </a:pPr>
            <a:r>
              <a:rPr lang="ru-RU" sz="1100" b="1" dirty="0" smtClean="0">
                <a:solidFill>
                  <a:schemeClr val="dk1"/>
                </a:solidFill>
              </a:rPr>
              <a:t>*</a:t>
            </a:r>
            <a:r>
              <a:rPr lang="ru-RU" sz="1400" b="1" dirty="0" smtClean="0">
                <a:solidFill>
                  <a:schemeClr val="dk1"/>
                </a:solidFill>
              </a:rPr>
              <a:t>Программа </a:t>
            </a:r>
            <a:r>
              <a:rPr lang="ru-RU" sz="1400" b="1" dirty="0">
                <a:solidFill>
                  <a:schemeClr val="dk1"/>
                </a:solidFill>
              </a:rPr>
              <a:t>профессиональной переподготовки направлена на получение компетенции, необходимой для выполнения нового вида профессиональной деятельности, приобретение новой квалификации.</a:t>
            </a:r>
          </a:p>
          <a:p>
            <a:pPr marL="0" indent="0" algn="ctr" eaLnBrk="1" hangingPunct="1">
              <a:buNone/>
              <a:defRPr/>
            </a:pPr>
            <a:endParaRPr lang="ru-RU" sz="1400" b="1" dirty="0">
              <a:solidFill>
                <a:schemeClr val="dk1"/>
              </a:solidFill>
            </a:endParaRPr>
          </a:p>
          <a:p>
            <a:pPr marL="0" indent="0" algn="ctr" eaLnBrk="1" hangingPunct="1">
              <a:buNone/>
              <a:defRPr/>
            </a:pPr>
            <a:endParaRPr lang="ru-RU" sz="1400" b="1" dirty="0">
              <a:solidFill>
                <a:schemeClr val="dk1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ru-RU" sz="1400" b="1" dirty="0">
                <a:solidFill>
                  <a:schemeClr val="dk1"/>
                </a:solidFill>
              </a:rPr>
              <a:t>*</a:t>
            </a:r>
            <a:r>
              <a:rPr lang="ru-RU" sz="1400" b="1" dirty="0" smtClean="0">
                <a:solidFill>
                  <a:schemeClr val="dk1"/>
                </a:solidFill>
              </a:rPr>
              <a:t> </a:t>
            </a:r>
            <a:r>
              <a:rPr lang="ru-RU" sz="1400" b="1" dirty="0">
                <a:solidFill>
                  <a:schemeClr val="dk1"/>
                </a:solidFill>
              </a:rPr>
              <a:t>Содержание дополнительной профессиональной программы определяется образовательной программой, разработанной и утвержденной организацией, осуществляющей образовательную </a:t>
            </a:r>
            <a:r>
              <a:rPr lang="ru-RU" sz="1400" b="1" dirty="0" smtClean="0">
                <a:solidFill>
                  <a:schemeClr val="dk1"/>
                </a:solidFill>
              </a:rPr>
              <a:t>деятельность, </a:t>
            </a:r>
            <a:r>
              <a:rPr lang="ru-RU" sz="1400" b="1" dirty="0">
                <a:solidFill>
                  <a:schemeClr val="dk1"/>
                </a:solidFill>
              </a:rPr>
              <a:t>с учетом потребностей лица, организации, по инициативе которых осуществляется дополнительное профессиональное образование.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0746"/>
            <a:ext cx="72548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3363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 </a:t>
            </a:r>
            <a:b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Профессиональной переподготовки</a:t>
            </a:r>
            <a:endParaRPr lang="ru-RU" sz="2800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sz="half" idx="1"/>
          </p:nvPr>
        </p:nvSpPr>
        <p:spPr bwMode="auto"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None/>
              <a:defRPr/>
            </a:pPr>
            <a:endParaRPr lang="ru-RU" sz="2000" b="1" u="sng" dirty="0" smtClean="0">
              <a:solidFill>
                <a:srgbClr val="FF9900"/>
              </a:solidFill>
              <a:latin typeface="PT Sans"/>
            </a:endParaRPr>
          </a:p>
          <a:p>
            <a:pPr marL="0" indent="0" algn="ctr" eaLnBrk="1" hangingPunct="1">
              <a:buNone/>
              <a:defRPr/>
            </a:pPr>
            <a:r>
              <a:rPr lang="ru-RU" sz="2000" b="1" dirty="0">
                <a:solidFill>
                  <a:schemeClr val="accent1"/>
                </a:solidFill>
                <a:latin typeface="PT Sans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с 2016 года </a:t>
            </a:r>
          </a:p>
          <a:p>
            <a:pPr marL="0" indent="0" algn="ctr" eaLnBrk="1" hangingPunct="1">
              <a:buNone/>
              <a:defRPr/>
            </a:pPr>
            <a:r>
              <a:rPr lang="ru-RU" sz="2000" b="1" dirty="0">
                <a:solidFill>
                  <a:schemeClr val="accent1"/>
                </a:solidFill>
                <a:latin typeface="PT Sans"/>
              </a:rPr>
              <a:t>п</a:t>
            </a: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рошли обучение</a:t>
            </a:r>
          </a:p>
          <a:p>
            <a:pPr marL="0" indent="0" algn="ctr" eaLnBrk="1" hangingPunct="1"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 и получили</a:t>
            </a:r>
          </a:p>
          <a:p>
            <a:pPr marL="0" indent="0" algn="ctr" eaLnBrk="1" hangingPunct="1"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 Дипломы </a:t>
            </a:r>
          </a:p>
          <a:p>
            <a:pPr marL="0" indent="0" algn="ctr" eaLnBrk="1" hangingPunct="1"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тренера </a:t>
            </a: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по</a:t>
            </a:r>
          </a:p>
          <a:p>
            <a:pPr marL="0" indent="0" algn="ctr" eaLnBrk="1" hangingPunct="1"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  <a:latin typeface="PT Sans"/>
              </a:rPr>
              <a:t>чирлидингу</a:t>
            </a: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 (</a:t>
            </a:r>
            <a:r>
              <a:rPr lang="ru-RU" sz="2000" b="1" dirty="0" err="1" smtClean="0">
                <a:solidFill>
                  <a:schemeClr val="accent1"/>
                </a:solidFill>
                <a:latin typeface="PT Sans"/>
              </a:rPr>
              <a:t>чир</a:t>
            </a: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 спорту)</a:t>
            </a:r>
          </a:p>
          <a:p>
            <a:pPr marL="0" indent="0" algn="ctr" eaLnBrk="1" hangingPunct="1">
              <a:buNone/>
              <a:defRPr/>
            </a:pPr>
            <a:endParaRPr lang="ru-RU" sz="2000" b="1" dirty="0">
              <a:solidFill>
                <a:schemeClr val="accent1"/>
              </a:solidFill>
              <a:latin typeface="PT Sans"/>
            </a:endParaRPr>
          </a:p>
          <a:p>
            <a:pPr marL="0" indent="0" algn="ctr" eaLnBrk="1" hangingPunct="1"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166</a:t>
            </a:r>
          </a:p>
          <a:p>
            <a:pPr marL="0" indent="0" algn="ctr" eaLnBrk="1" hangingPunct="1"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PT Sans"/>
              </a:rPr>
              <a:t>человек</a:t>
            </a:r>
          </a:p>
        </p:txBody>
      </p:sp>
      <p:sp>
        <p:nvSpPr>
          <p:cNvPr id="3075" name="Rectangle 3"/>
          <p:cNvSpPr>
            <a:spLocks noGrp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 smtClean="0">
              <a:solidFill>
                <a:schemeClr val="dk1"/>
              </a:solidFill>
              <a:latin typeface="+mn-lt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dk1"/>
                </a:solidFill>
                <a:latin typeface="+mn-lt"/>
              </a:rPr>
              <a:t>27 регионов РФ +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dk1"/>
                </a:solidFill>
                <a:latin typeface="+mn-lt"/>
              </a:rPr>
              <a:t>Украина, Казахстан, Болгария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>
              <a:solidFill>
                <a:schemeClr val="dk1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 smtClean="0">
              <a:solidFill>
                <a:schemeClr val="dk1"/>
              </a:solidFill>
              <a:latin typeface="+mn-lt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>
              <a:solidFill>
                <a:schemeClr val="dk1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 smtClean="0">
              <a:solidFill>
                <a:schemeClr val="dk1"/>
              </a:solidFill>
              <a:latin typeface="+mn-lt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>
              <a:solidFill>
                <a:schemeClr val="dk1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>
              <a:solidFill>
                <a:schemeClr val="dk1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400" b="1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0746"/>
            <a:ext cx="725487" cy="106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933056"/>
            <a:ext cx="3960440" cy="20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79276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Правоустанавливающие документы</a:t>
            </a:r>
          </a:p>
        </p:txBody>
      </p:sp>
      <p:pic>
        <p:nvPicPr>
          <p:cNvPr id="4100" name="Picture 4" descr="Лицензия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1600200"/>
            <a:ext cx="3200400" cy="4525963"/>
          </a:xfrm>
          <a:prstGeom prst="rect">
            <a:avLst/>
          </a:prstGeom>
          <a:noFill/>
        </p:spPr>
      </p:pic>
      <p:pic>
        <p:nvPicPr>
          <p:cNvPr id="4101" name="Picture 5" descr="Логотип обреза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5500688"/>
            <a:ext cx="725487" cy="106838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17" y="1566069"/>
            <a:ext cx="3250596" cy="4592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485548"/>
            <a:ext cx="2376264" cy="335735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Образец выпускных документов</a:t>
            </a:r>
          </a:p>
        </p:txBody>
      </p:sp>
      <p:sp>
        <p:nvSpPr>
          <p:cNvPr id="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1535113"/>
            <a:ext cx="4040188" cy="6397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000" b="1" dirty="0">
                <a:solidFill>
                  <a:schemeClr val="dk1"/>
                </a:solidFill>
                <a:latin typeface="+mn-lt"/>
              </a:rPr>
              <a:t>Удостоверение установленного образца</a:t>
            </a:r>
          </a:p>
        </p:txBody>
      </p:sp>
      <p:sp>
        <p:nvSpPr>
          <p:cNvPr id="8" name="Rectangle 4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5025" y="1535113"/>
            <a:ext cx="4041775" cy="6397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000" b="1" dirty="0">
                <a:solidFill>
                  <a:schemeClr val="dk1"/>
                </a:solidFill>
                <a:latin typeface="+mn-lt"/>
              </a:rPr>
              <a:t>Диплом с правом ведения </a:t>
            </a:r>
            <a:r>
              <a:rPr lang="ru-RU" sz="2000" b="1" dirty="0" err="1">
                <a:solidFill>
                  <a:schemeClr val="dk1"/>
                </a:solidFill>
                <a:latin typeface="+mn-lt"/>
              </a:rPr>
              <a:t>проф</a:t>
            </a:r>
            <a:r>
              <a:rPr lang="ru-RU" sz="2000" b="1" dirty="0">
                <a:solidFill>
                  <a:schemeClr val="dk1"/>
                </a:solidFill>
                <a:latin typeface="+mn-lt"/>
              </a:rPr>
              <a:t> деятельности в области </a:t>
            </a:r>
            <a:r>
              <a:rPr lang="ru-RU" sz="2000" b="1" dirty="0" err="1">
                <a:solidFill>
                  <a:schemeClr val="dk1"/>
                </a:solidFill>
                <a:latin typeface="+mn-lt"/>
              </a:rPr>
              <a:t>ФКиС</a:t>
            </a:r>
            <a:r>
              <a:rPr lang="ru-RU" sz="2000" b="1" dirty="0">
                <a:solidFill>
                  <a:schemeClr val="dk1"/>
                </a:solidFill>
                <a:latin typeface="+mn-lt"/>
              </a:rPr>
              <a:t> </a:t>
            </a:r>
          </a:p>
        </p:txBody>
      </p:sp>
      <p:pic>
        <p:nvPicPr>
          <p:cNvPr id="5125" name="Picture 5" descr="Диплом ОБРАЗЕЦ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635250"/>
            <a:ext cx="4041775" cy="3722688"/>
          </a:xfrm>
          <a:prstGeom prst="rect">
            <a:avLst/>
          </a:prstGeom>
          <a:noFill/>
        </p:spPr>
      </p:pic>
      <p:pic>
        <p:nvPicPr>
          <p:cNvPr id="5126" name="Picture 6" descr="Сканировать10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3" y="2357438"/>
            <a:ext cx="4556125" cy="3221037"/>
          </a:xfrm>
          <a:prstGeom prst="rect">
            <a:avLst/>
          </a:prstGeom>
          <a:noFill/>
        </p:spPr>
      </p:pic>
      <p:pic>
        <p:nvPicPr>
          <p:cNvPr id="5127" name="Picture 4" descr="Логотип обреза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5572125"/>
            <a:ext cx="725488" cy="10683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Выпускные документы регистрируются в Федеральном реестре документов об образовании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02247"/>
            <a:ext cx="7632848" cy="4525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165" y="6116216"/>
            <a:ext cx="433653" cy="6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62312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/>
              <a:t>Учебно-тренировочная база УЦНВС</a:t>
            </a:r>
            <a:endParaRPr lang="ru-RU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143125" cy="3810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456" y="1484784"/>
            <a:ext cx="4039344" cy="3499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4260989"/>
            <a:ext cx="2661667" cy="2355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007" y="4241365"/>
            <a:ext cx="3166993" cy="23752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1595" y="6014261"/>
            <a:ext cx="573743" cy="8437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816" y="2150607"/>
            <a:ext cx="5941347" cy="10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51601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3050"/>
            <a:ext cx="3008313" cy="11620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Преподаватели УЦНВС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1435100"/>
            <a:ext cx="3008313" cy="46910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*Специалисты профильных федераций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*Преподаватели ВУЗов Москвы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*Специалисты </a:t>
            </a:r>
            <a:r>
              <a:rPr lang="ru-RU" sz="2800" dirty="0" err="1">
                <a:solidFill>
                  <a:srgbClr val="C00000"/>
                </a:solidFill>
                <a:latin typeface="+mn-lt"/>
              </a:rPr>
              <a:t>Москомспорта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 и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 Министерства спорта РФ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292" name="Picture 6" descr="Кни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571875"/>
            <a:ext cx="2120900" cy="3000375"/>
          </a:xfrm>
          <a:prstGeom prst="rect">
            <a:avLst/>
          </a:prstGeom>
          <a:noFill/>
        </p:spPr>
      </p:pic>
      <p:pic>
        <p:nvPicPr>
          <p:cNvPr id="12293" name="Picture 5" descr="WWVxYvbzeO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28625"/>
            <a:ext cx="3354387" cy="2516188"/>
          </a:xfrm>
          <a:prstGeom prst="rect">
            <a:avLst/>
          </a:prstGeom>
          <a:noFill/>
        </p:spPr>
      </p:pic>
      <p:pic>
        <p:nvPicPr>
          <p:cNvPr id="12294" name="Picture 8" descr="ONxF1m86M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2000250"/>
            <a:ext cx="2667000" cy="2000250"/>
          </a:xfrm>
          <a:prstGeom prst="rect">
            <a:avLst/>
          </a:prstGeom>
          <a:noFill/>
        </p:spPr>
      </p:pic>
      <p:pic>
        <p:nvPicPr>
          <p:cNvPr id="12295" name="Picture 4" descr="Логотип обреза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5857875"/>
            <a:ext cx="531813" cy="782638"/>
          </a:xfrm>
          <a:prstGeom prst="rect">
            <a:avLst/>
          </a:prstGeom>
          <a:noFill/>
        </p:spPr>
      </p:pic>
      <p:pic>
        <p:nvPicPr>
          <p:cNvPr id="12296" name="Picture 9" descr="zWqyz8xBmC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4286250"/>
            <a:ext cx="2190750" cy="16430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275</Words>
  <Application>Microsoft Office PowerPoint</Application>
  <PresentationFormat>Экран (4:3)</PresentationFormat>
  <Paragraphs>86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PT Sans</vt:lpstr>
      <vt:lpstr>Times New Roman</vt:lpstr>
      <vt:lpstr>Тема Office</vt:lpstr>
      <vt:lpstr>Автономная некоммерческая организация дополнительного образования                         Учебный центр новационных видов спорта   (правоприемник НЧУДО «Учебный центр неолимпийских видов спорта)</vt:lpstr>
      <vt:lpstr>      ПО ИТОГАМ 2022-23 УЧЕБНОГО ГОДА</vt:lpstr>
      <vt:lpstr>                                             Автономная некоммерческая организация дополнительного образования                         Учебный центр новационных видов спорта   (правоприемник НЧУДО «Учебный центр неолимпийских видов спорта)</vt:lpstr>
      <vt:lpstr>     Программа  Профессиональной переподготовки</vt:lpstr>
      <vt:lpstr>Правоустанавливающие документы</vt:lpstr>
      <vt:lpstr>Образец выпускных документов</vt:lpstr>
      <vt:lpstr>Выпускные документы регистрируются в Федеральном реестре документов об образовании</vt:lpstr>
      <vt:lpstr>Учебно-тренировочная база УЦНВС</vt:lpstr>
      <vt:lpstr>Преподаватели УЦНВС</vt:lpstr>
      <vt:lpstr>Стоимость обучения</vt:lpstr>
      <vt:lpstr>Контактная информация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Хостинг-провайдер TimeWeb.ru | Мы рады приветствовать Вас среди наших клиентов!</dc:title>
  <dc:creator>Admin</dc:creator>
  <cp:lastModifiedBy>Пользователь Windows</cp:lastModifiedBy>
  <cp:revision>77</cp:revision>
  <dcterms:created xsi:type="dcterms:W3CDTF">2018-10-15T10:01:07Z</dcterms:created>
  <dcterms:modified xsi:type="dcterms:W3CDTF">2023-06-08T10:38:17Z</dcterms:modified>
</cp:coreProperties>
</file>